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embeddedFontLst>
    <p:embeddedFont>
      <p:font typeface="Lora"/>
      <p:regular r:id="rId17"/>
      <p:bold r:id="rId18"/>
      <p:italic r:id="rId19"/>
      <p:boldItalic r:id="rId20"/>
    </p:embeddedFont>
    <p:embeddedFont>
      <p:font typeface="Roboto Light"/>
      <p:regular r:id="rId21"/>
      <p:bold r:id="rId22"/>
      <p:italic r:id="rId23"/>
      <p:boldItalic r:id="rId24"/>
    </p:embeddedFont>
    <p:embeddedFont>
      <p:font typeface="Helvetica Neue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9" roundtripDataSignature="AMtx7mgvgBBTcrE4g1g+eKkUogRcu1WQ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ora-boldItalic.fntdata"/><Relationship Id="rId22" Type="http://schemas.openxmlformats.org/officeDocument/2006/relationships/font" Target="fonts/RobotoLight-bold.fntdata"/><Relationship Id="rId21" Type="http://schemas.openxmlformats.org/officeDocument/2006/relationships/font" Target="fonts/RobotoLight-regular.fntdata"/><Relationship Id="rId24" Type="http://schemas.openxmlformats.org/officeDocument/2006/relationships/font" Target="fonts/RobotoLight-boldItalic.fntdata"/><Relationship Id="rId23" Type="http://schemas.openxmlformats.org/officeDocument/2006/relationships/font" Target="fonts/RobotoLigh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HelveticaNeue-bold.fntdata"/><Relationship Id="rId25" Type="http://schemas.openxmlformats.org/officeDocument/2006/relationships/font" Target="fonts/HelveticaNeue-regular.fntdata"/><Relationship Id="rId28" Type="http://schemas.openxmlformats.org/officeDocument/2006/relationships/font" Target="fonts/HelveticaNeue-boldItalic.fntdata"/><Relationship Id="rId27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Lora-regular.fntdata"/><Relationship Id="rId16" Type="http://schemas.openxmlformats.org/officeDocument/2006/relationships/slide" Target="slides/slide11.xml"/><Relationship Id="rId19" Type="http://schemas.openxmlformats.org/officeDocument/2006/relationships/font" Target="fonts/Lora-italic.fntdata"/><Relationship Id="rId18" Type="http://schemas.openxmlformats.org/officeDocument/2006/relationships/font" Target="fonts/Lora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1" name="Google Shape;81;p2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2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" type="body"/>
          </p:nvPr>
        </p:nvSpPr>
        <p:spPr>
          <a:xfrm rot="5400000">
            <a:off x="3718625" y="-1458212"/>
            <a:ext cx="475475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5"/>
          <p:cNvSpPr/>
          <p:nvPr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16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7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7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/>
          <p:nvPr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1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9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9"/>
          <p:cNvSpPr txBox="1"/>
          <p:nvPr>
            <p:ph idx="1" type="body"/>
          </p:nvPr>
        </p:nvSpPr>
        <p:spPr>
          <a:xfrm>
            <a:off x="838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2" type="body"/>
          </p:nvPr>
        </p:nvSpPr>
        <p:spPr>
          <a:xfrm>
            <a:off x="6172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20"/>
          <p:cNvSpPr txBox="1"/>
          <p:nvPr>
            <p:ph type="title"/>
          </p:nvPr>
        </p:nvSpPr>
        <p:spPr>
          <a:xfrm>
            <a:off x="839788" y="653784"/>
            <a:ext cx="10515600" cy="748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" type="body"/>
          </p:nvPr>
        </p:nvSpPr>
        <p:spPr>
          <a:xfrm>
            <a:off x="839788" y="1540248"/>
            <a:ext cx="5157787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20"/>
          <p:cNvSpPr txBox="1"/>
          <p:nvPr>
            <p:ph idx="2" type="body"/>
          </p:nvPr>
        </p:nvSpPr>
        <p:spPr>
          <a:xfrm>
            <a:off x="839788" y="2411892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0"/>
          <p:cNvSpPr txBox="1"/>
          <p:nvPr>
            <p:ph idx="3" type="body"/>
          </p:nvPr>
        </p:nvSpPr>
        <p:spPr>
          <a:xfrm>
            <a:off x="6172200" y="1540248"/>
            <a:ext cx="5183188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20"/>
          <p:cNvSpPr txBox="1"/>
          <p:nvPr>
            <p:ph idx="4" type="body"/>
          </p:nvPr>
        </p:nvSpPr>
        <p:spPr>
          <a:xfrm>
            <a:off x="6172200" y="2411892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b="0" i="0" sz="3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6" y="1595595"/>
            <a:ext cx="4466105" cy="11220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"/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Class: 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MSc – Semester 1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Subject : 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 of IT – Basics of Excel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Chapter: 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Unit 1 Chapter 7 (part 1)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Name: </a:t>
            </a:r>
            <a:r>
              <a:rPr b="0" i="0" lang="en-US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Generating Functions Conditional Formatting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10433957" y="532639"/>
            <a:ext cx="1758043" cy="523220"/>
          </a:xfrm>
          <a:prstGeom prst="rect">
            <a:avLst/>
          </a:prstGeom>
          <a:solidFill>
            <a:srgbClr val="F2672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Lecture  </a:t>
            </a:r>
            <a:endParaRPr sz="28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2" name="Google Shape;112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/>
          <p:nvPr>
            <p:ph type="title"/>
          </p:nvPr>
        </p:nvSpPr>
        <p:spPr>
          <a:xfrm>
            <a:off x="352126" y="773700"/>
            <a:ext cx="4939722" cy="1064828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To use Conditional Formatting Presets: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3" name="Google Shape;18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4" name="Google Shape;184;p10"/>
          <p:cNvSpPr/>
          <p:nvPr/>
        </p:nvSpPr>
        <p:spPr>
          <a:xfrm>
            <a:off x="352125" y="2169268"/>
            <a:ext cx="5619345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1 - Select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desired cells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for the conditional formatting rule.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 2 - Click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command. A drop-down menu will appear.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 3 - Hover the mouse over the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desired preset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then choose a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preset style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the menu that appears.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4 - The conditional formatting will be applied to the selected cells.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1470" y="682625"/>
            <a:ext cx="4800600" cy="603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"/>
          <p:cNvSpPr txBox="1"/>
          <p:nvPr>
            <p:ph type="title"/>
          </p:nvPr>
        </p:nvSpPr>
        <p:spPr>
          <a:xfrm>
            <a:off x="352126" y="773700"/>
            <a:ext cx="7254904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Removing Conditional Formatting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1" name="Google Shape;19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p11"/>
          <p:cNvSpPr/>
          <p:nvPr/>
        </p:nvSpPr>
        <p:spPr>
          <a:xfrm>
            <a:off x="352126" y="1674674"/>
            <a:ext cx="6719883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1 - Click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command. A drop-down menu will appear.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2 - Hover the mouse over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Clear Rules,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choose which rules you want to clear. In our example, we'll select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Clear  Rules from Entire Sheet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to remove all conditional formatting from the worksheet.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3 - The conditional formatting will be removed.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*Step 4 - Click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 Rules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edit or delete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rules. This is especially useful if you've applied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multiple rules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to a worksheet.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Google Shape;19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7000" y="1674674"/>
            <a:ext cx="4299574" cy="4560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 txBox="1"/>
          <p:nvPr>
            <p:ph type="title"/>
          </p:nvPr>
        </p:nvSpPr>
        <p:spPr>
          <a:xfrm>
            <a:off x="352126" y="773700"/>
            <a:ext cx="5114820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Conditional Formatting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8" name="Google Shape;118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2"/>
          <p:cNvSpPr/>
          <p:nvPr/>
        </p:nvSpPr>
        <p:spPr>
          <a:xfrm>
            <a:off x="352125" y="1635523"/>
            <a:ext cx="11223789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Let's say you have a worksheet with thousands of rows of data. It would be extremely difficult to see patterns and trends just from examining the raw information.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 to charts and spark lines,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provides another way to visualize data and make worksheets easier to understand.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>
            <p:ph type="title"/>
          </p:nvPr>
        </p:nvSpPr>
        <p:spPr>
          <a:xfrm>
            <a:off x="352126" y="773700"/>
            <a:ext cx="5114820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Conditional Formatting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5" name="Google Shape;125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3"/>
          <p:cNvSpPr/>
          <p:nvPr/>
        </p:nvSpPr>
        <p:spPr>
          <a:xfrm>
            <a:off x="352126" y="1643974"/>
            <a:ext cx="11369704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 allows you to automatically apply formatting—such as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icons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bars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—to one or more cells based on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cell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To do this, you'll need to create a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rule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example, a conditional formatting rule might be: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value is less than $2000, color the cell red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By applying this rule, you'd be able to quickly see which cells contain values less than $2000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680" y="3121302"/>
            <a:ext cx="8456274" cy="3479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 txBox="1"/>
          <p:nvPr>
            <p:ph type="title"/>
          </p:nvPr>
        </p:nvSpPr>
        <p:spPr>
          <a:xfrm>
            <a:off x="352126" y="773700"/>
            <a:ext cx="8675142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To Create Conditional Formatting Rule: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3" name="Google Shape;133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4"/>
          <p:cNvSpPr/>
          <p:nvPr/>
        </p:nvSpPr>
        <p:spPr>
          <a:xfrm>
            <a:off x="352126" y="1536969"/>
            <a:ext cx="5202367" cy="2585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our example, we have a worksheet containing sales data, and we'd like to see which salespeople are meeting their monthly sales goals. The sales goal is $4000 per month, so we'll create a conditional formatting rule for any cells containing a value higher than 4000.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1 - Select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desired cells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for the conditional formatting rule.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24145" y="1712067"/>
            <a:ext cx="5786459" cy="366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 txBox="1"/>
          <p:nvPr>
            <p:ph type="title"/>
          </p:nvPr>
        </p:nvSpPr>
        <p:spPr>
          <a:xfrm>
            <a:off x="352126" y="773700"/>
            <a:ext cx="8675142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To Create Conditional Formatting Rule: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p5"/>
          <p:cNvSpPr/>
          <p:nvPr/>
        </p:nvSpPr>
        <p:spPr>
          <a:xfrm>
            <a:off x="352126" y="1674674"/>
            <a:ext cx="5280189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2 - From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tab, click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command. A drop-down menu will appear.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3 – Hover the mouse over the desired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formatting type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then select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desired rule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the menu that appears. In our example, we want to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highlight cells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are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greater than 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$4000.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20911" y="1538149"/>
            <a:ext cx="4636841" cy="5183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/>
          <p:nvPr>
            <p:ph type="title"/>
          </p:nvPr>
        </p:nvSpPr>
        <p:spPr>
          <a:xfrm>
            <a:off x="352126" y="773700"/>
            <a:ext cx="8675142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To Create Conditional Formatting Rule: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9" name="Google Shape;14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" name="Google Shape;150;p6"/>
          <p:cNvSpPr/>
          <p:nvPr/>
        </p:nvSpPr>
        <p:spPr>
          <a:xfrm>
            <a:off x="352125" y="1693889"/>
            <a:ext cx="10542853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4 - A dialog box will appear. Enter the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desired value(s)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into the blank field. In our example, we'll enter 4000 as our value.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5 - Select a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formatting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style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from the drop-down menu. In our example, we'll choose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Green Fill with Dark Green Text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then click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OK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0693" y="3501957"/>
            <a:ext cx="6886575" cy="20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/>
          <p:nvPr>
            <p:ph type="title"/>
          </p:nvPr>
        </p:nvSpPr>
        <p:spPr>
          <a:xfrm>
            <a:off x="352126" y="773700"/>
            <a:ext cx="8675142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To Create Conditional Formatting Rule: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7" name="Google Shape;157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8" name="Google Shape;158;p7"/>
          <p:cNvSpPr/>
          <p:nvPr/>
        </p:nvSpPr>
        <p:spPr>
          <a:xfrm>
            <a:off x="352126" y="1596134"/>
            <a:ext cx="1114596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conditional formatting will be applied to the selected cells. In our example, it's easy to see which salespeople reached the $4000 sales goal for each month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22187" y="2281377"/>
            <a:ext cx="7334656" cy="4181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 txBox="1"/>
          <p:nvPr>
            <p:ph type="title"/>
          </p:nvPr>
        </p:nvSpPr>
        <p:spPr>
          <a:xfrm>
            <a:off x="352126" y="773700"/>
            <a:ext cx="6690700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Conditional Formatting Presets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5" name="Google Shape;165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8"/>
          <p:cNvSpPr/>
          <p:nvPr/>
        </p:nvSpPr>
        <p:spPr>
          <a:xfrm>
            <a:off x="352126" y="1581383"/>
            <a:ext cx="1100167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 has several predefined styles—or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presets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—you can use to quickly apply conditional formatting to your data. They are grouped into three categories: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Data Bars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are horizontal bars added to each cell, much like a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 graph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7" name="Google Shape;16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8676" y="2781713"/>
            <a:ext cx="5726754" cy="1293946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8"/>
          <p:cNvSpPr/>
          <p:nvPr/>
        </p:nvSpPr>
        <p:spPr>
          <a:xfrm>
            <a:off x="352126" y="4241260"/>
            <a:ext cx="1065867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Color Scales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change the color of each cell based on its value. Each color scale uses a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two- or three-color    gradient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For example, in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Green-Yellow-Red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color scale,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highest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values are green,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average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values are yellow, and the 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lowest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values are red.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8677" y="5164591"/>
            <a:ext cx="5726754" cy="1279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"/>
          <p:cNvSpPr txBox="1"/>
          <p:nvPr>
            <p:ph type="title"/>
          </p:nvPr>
        </p:nvSpPr>
        <p:spPr>
          <a:xfrm>
            <a:off x="352126" y="773700"/>
            <a:ext cx="6690700" cy="627083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Conditional Formatting Presets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5" name="Google Shape;17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6" name="Google Shape;176;p9"/>
          <p:cNvSpPr/>
          <p:nvPr/>
        </p:nvSpPr>
        <p:spPr>
          <a:xfrm>
            <a:off x="470170" y="1736946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Icon Sets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add a specific icon to each cell based on its value.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8208" y="2122657"/>
            <a:ext cx="5772047" cy="1320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AQS PPT- Zil_ Fin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2019-12-10T16:16:08Z</dcterms:created>
  <dc:creator>lokesh</dc:creator>
</cp:coreProperties>
</file>